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C2F9A-4FB4-4021-A193-4FBAD26493BB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F541A-FF58-46ED-96DA-1A9C219E3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1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0914" indent="-281121">
              <a:defRPr>
                <a:solidFill>
                  <a:schemeClr val="tx1"/>
                </a:solidFill>
                <a:latin typeface="Arial" charset="0"/>
              </a:defRPr>
            </a:lvl2pPr>
            <a:lvl3pPr marL="1124483" indent="-224897">
              <a:defRPr>
                <a:solidFill>
                  <a:schemeClr val="tx1"/>
                </a:solidFill>
                <a:latin typeface="Arial" charset="0"/>
              </a:defRPr>
            </a:lvl3pPr>
            <a:lvl4pPr marL="1574277" indent="-224897">
              <a:defRPr>
                <a:solidFill>
                  <a:schemeClr val="tx1"/>
                </a:solidFill>
                <a:latin typeface="Arial" charset="0"/>
              </a:defRPr>
            </a:lvl4pPr>
            <a:lvl5pPr marL="2024070" indent="-224897">
              <a:defRPr>
                <a:solidFill>
                  <a:schemeClr val="tx1"/>
                </a:solidFill>
                <a:latin typeface="Arial" charset="0"/>
              </a:defRPr>
            </a:lvl5pPr>
            <a:lvl6pPr marL="2473863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3657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3450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3244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592523D-9C5E-414A-92EB-93619B928C78}" type="slidenum">
              <a:rPr lang="en-US" altLang="en-US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0914" indent="-281121">
              <a:defRPr>
                <a:solidFill>
                  <a:schemeClr val="tx1"/>
                </a:solidFill>
                <a:latin typeface="Arial" charset="0"/>
              </a:defRPr>
            </a:lvl2pPr>
            <a:lvl3pPr marL="1124483" indent="-224897">
              <a:defRPr>
                <a:solidFill>
                  <a:schemeClr val="tx1"/>
                </a:solidFill>
                <a:latin typeface="Arial" charset="0"/>
              </a:defRPr>
            </a:lvl3pPr>
            <a:lvl4pPr marL="1574277" indent="-224897">
              <a:defRPr>
                <a:solidFill>
                  <a:schemeClr val="tx1"/>
                </a:solidFill>
                <a:latin typeface="Arial" charset="0"/>
              </a:defRPr>
            </a:lvl4pPr>
            <a:lvl5pPr marL="2024070" indent="-224897">
              <a:defRPr>
                <a:solidFill>
                  <a:schemeClr val="tx1"/>
                </a:solidFill>
                <a:latin typeface="Arial" charset="0"/>
              </a:defRPr>
            </a:lvl5pPr>
            <a:lvl6pPr marL="2473863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3657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3450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3244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8DC4B8-CCED-4A65-92C5-8A81A9E7CF4A}" type="slidenum">
              <a:rPr lang="en-US" altLang="en-US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Atomic mass – Atomic number = # of neutrons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0914" indent="-281121">
              <a:defRPr>
                <a:solidFill>
                  <a:schemeClr val="tx1"/>
                </a:solidFill>
                <a:latin typeface="Arial" charset="0"/>
              </a:defRPr>
            </a:lvl2pPr>
            <a:lvl3pPr marL="1124483" indent="-224897">
              <a:defRPr>
                <a:solidFill>
                  <a:schemeClr val="tx1"/>
                </a:solidFill>
                <a:latin typeface="Arial" charset="0"/>
              </a:defRPr>
            </a:lvl3pPr>
            <a:lvl4pPr marL="1574277" indent="-224897">
              <a:defRPr>
                <a:solidFill>
                  <a:schemeClr val="tx1"/>
                </a:solidFill>
                <a:latin typeface="Arial" charset="0"/>
              </a:defRPr>
            </a:lvl4pPr>
            <a:lvl5pPr marL="2024070" indent="-224897">
              <a:defRPr>
                <a:solidFill>
                  <a:schemeClr val="tx1"/>
                </a:solidFill>
                <a:latin typeface="Arial" charset="0"/>
              </a:defRPr>
            </a:lvl5pPr>
            <a:lvl6pPr marL="2473863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3657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3450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3244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1F646DB-D11D-4049-B08D-983C6BA93D26}" type="slidenum">
              <a:rPr lang="en-US" altLang="en-US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0914" indent="-281121">
              <a:defRPr>
                <a:solidFill>
                  <a:schemeClr val="tx1"/>
                </a:solidFill>
                <a:latin typeface="Arial" charset="0"/>
              </a:defRPr>
            </a:lvl2pPr>
            <a:lvl3pPr marL="1124483" indent="-224897">
              <a:defRPr>
                <a:solidFill>
                  <a:schemeClr val="tx1"/>
                </a:solidFill>
                <a:latin typeface="Arial" charset="0"/>
              </a:defRPr>
            </a:lvl3pPr>
            <a:lvl4pPr marL="1574277" indent="-224897">
              <a:defRPr>
                <a:solidFill>
                  <a:schemeClr val="tx1"/>
                </a:solidFill>
                <a:latin typeface="Arial" charset="0"/>
              </a:defRPr>
            </a:lvl4pPr>
            <a:lvl5pPr marL="2024070" indent="-224897">
              <a:defRPr>
                <a:solidFill>
                  <a:schemeClr val="tx1"/>
                </a:solidFill>
                <a:latin typeface="Arial" charset="0"/>
              </a:defRPr>
            </a:lvl5pPr>
            <a:lvl6pPr marL="2473863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3657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3450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3244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D82484D-0E7F-409A-8003-AECB56253E49}" type="slidenum">
              <a:rPr lang="en-US" altLang="en-US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0914" indent="-281121">
              <a:defRPr>
                <a:solidFill>
                  <a:schemeClr val="tx1"/>
                </a:solidFill>
                <a:latin typeface="Arial" charset="0"/>
              </a:defRPr>
            </a:lvl2pPr>
            <a:lvl3pPr marL="1124483" indent="-224897">
              <a:defRPr>
                <a:solidFill>
                  <a:schemeClr val="tx1"/>
                </a:solidFill>
                <a:latin typeface="Arial" charset="0"/>
              </a:defRPr>
            </a:lvl3pPr>
            <a:lvl4pPr marL="1574277" indent="-224897">
              <a:defRPr>
                <a:solidFill>
                  <a:schemeClr val="tx1"/>
                </a:solidFill>
                <a:latin typeface="Arial" charset="0"/>
              </a:defRPr>
            </a:lvl4pPr>
            <a:lvl5pPr marL="2024070" indent="-224897">
              <a:defRPr>
                <a:solidFill>
                  <a:schemeClr val="tx1"/>
                </a:solidFill>
                <a:latin typeface="Arial" charset="0"/>
              </a:defRPr>
            </a:lvl5pPr>
            <a:lvl6pPr marL="2473863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3657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3450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3244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EAB6BCA-ED3A-46CA-A406-18695ACE03FA}" type="slidenum">
              <a:rPr lang="en-US" altLang="en-US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0914" indent="-281121">
              <a:defRPr>
                <a:solidFill>
                  <a:schemeClr val="tx1"/>
                </a:solidFill>
                <a:latin typeface="Arial" charset="0"/>
              </a:defRPr>
            </a:lvl2pPr>
            <a:lvl3pPr marL="1124483" indent="-224897">
              <a:defRPr>
                <a:solidFill>
                  <a:schemeClr val="tx1"/>
                </a:solidFill>
                <a:latin typeface="Arial" charset="0"/>
              </a:defRPr>
            </a:lvl3pPr>
            <a:lvl4pPr marL="1574277" indent="-224897">
              <a:defRPr>
                <a:solidFill>
                  <a:schemeClr val="tx1"/>
                </a:solidFill>
                <a:latin typeface="Arial" charset="0"/>
              </a:defRPr>
            </a:lvl4pPr>
            <a:lvl5pPr marL="2024070" indent="-224897">
              <a:defRPr>
                <a:solidFill>
                  <a:schemeClr val="tx1"/>
                </a:solidFill>
                <a:latin typeface="Arial" charset="0"/>
              </a:defRPr>
            </a:lvl5pPr>
            <a:lvl6pPr marL="2473863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3657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3450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3244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E48D7F9-4309-4CF2-894D-65EE69914A3F}" type="slidenum">
              <a:rPr lang="en-US" altLang="en-US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0914" indent="-281121">
              <a:defRPr>
                <a:solidFill>
                  <a:schemeClr val="tx1"/>
                </a:solidFill>
                <a:latin typeface="Arial" charset="0"/>
              </a:defRPr>
            </a:lvl2pPr>
            <a:lvl3pPr marL="1124483" indent="-224897">
              <a:defRPr>
                <a:solidFill>
                  <a:schemeClr val="tx1"/>
                </a:solidFill>
                <a:latin typeface="Arial" charset="0"/>
              </a:defRPr>
            </a:lvl3pPr>
            <a:lvl4pPr marL="1574277" indent="-224897">
              <a:defRPr>
                <a:solidFill>
                  <a:schemeClr val="tx1"/>
                </a:solidFill>
                <a:latin typeface="Arial" charset="0"/>
              </a:defRPr>
            </a:lvl4pPr>
            <a:lvl5pPr marL="2024070" indent="-224897">
              <a:defRPr>
                <a:solidFill>
                  <a:schemeClr val="tx1"/>
                </a:solidFill>
                <a:latin typeface="Arial" charset="0"/>
              </a:defRPr>
            </a:lvl5pPr>
            <a:lvl6pPr marL="2473863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3657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3450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3244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3C5CA6-B28A-4AC3-AAA4-7C8CBE469B95}" type="slidenum">
              <a:rPr lang="en-US" altLang="en-US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0914" indent="-281121">
              <a:defRPr>
                <a:solidFill>
                  <a:schemeClr val="tx1"/>
                </a:solidFill>
                <a:latin typeface="Arial" charset="0"/>
              </a:defRPr>
            </a:lvl2pPr>
            <a:lvl3pPr marL="1124483" indent="-224897">
              <a:defRPr>
                <a:solidFill>
                  <a:schemeClr val="tx1"/>
                </a:solidFill>
                <a:latin typeface="Arial" charset="0"/>
              </a:defRPr>
            </a:lvl3pPr>
            <a:lvl4pPr marL="1574277" indent="-224897">
              <a:defRPr>
                <a:solidFill>
                  <a:schemeClr val="tx1"/>
                </a:solidFill>
                <a:latin typeface="Arial" charset="0"/>
              </a:defRPr>
            </a:lvl4pPr>
            <a:lvl5pPr marL="2024070" indent="-224897">
              <a:defRPr>
                <a:solidFill>
                  <a:schemeClr val="tx1"/>
                </a:solidFill>
                <a:latin typeface="Arial" charset="0"/>
              </a:defRPr>
            </a:lvl5pPr>
            <a:lvl6pPr marL="2473863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3657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3450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3244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DAB2E30-559D-4FDA-9A21-AFF90F29B950}" type="slidenum">
              <a:rPr lang="en-US" altLang="en-US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0914" indent="-281121">
              <a:defRPr>
                <a:solidFill>
                  <a:schemeClr val="tx1"/>
                </a:solidFill>
                <a:latin typeface="Arial" charset="0"/>
              </a:defRPr>
            </a:lvl2pPr>
            <a:lvl3pPr marL="1124483" indent="-224897">
              <a:defRPr>
                <a:solidFill>
                  <a:schemeClr val="tx1"/>
                </a:solidFill>
                <a:latin typeface="Arial" charset="0"/>
              </a:defRPr>
            </a:lvl3pPr>
            <a:lvl4pPr marL="1574277" indent="-224897">
              <a:defRPr>
                <a:solidFill>
                  <a:schemeClr val="tx1"/>
                </a:solidFill>
                <a:latin typeface="Arial" charset="0"/>
              </a:defRPr>
            </a:lvl4pPr>
            <a:lvl5pPr marL="2024070" indent="-224897">
              <a:defRPr>
                <a:solidFill>
                  <a:schemeClr val="tx1"/>
                </a:solidFill>
                <a:latin typeface="Arial" charset="0"/>
              </a:defRPr>
            </a:lvl5pPr>
            <a:lvl6pPr marL="2473863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3657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3450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3244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9AD03B-F1FE-4812-A1B0-5CC7EDB9584C}" type="slidenum">
              <a:rPr lang="en-US" altLang="en-US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0914" indent="-281121">
              <a:defRPr>
                <a:solidFill>
                  <a:schemeClr val="tx1"/>
                </a:solidFill>
                <a:latin typeface="Arial" charset="0"/>
              </a:defRPr>
            </a:lvl2pPr>
            <a:lvl3pPr marL="1124483" indent="-224897">
              <a:defRPr>
                <a:solidFill>
                  <a:schemeClr val="tx1"/>
                </a:solidFill>
                <a:latin typeface="Arial" charset="0"/>
              </a:defRPr>
            </a:lvl3pPr>
            <a:lvl4pPr marL="1574277" indent="-224897">
              <a:defRPr>
                <a:solidFill>
                  <a:schemeClr val="tx1"/>
                </a:solidFill>
                <a:latin typeface="Arial" charset="0"/>
              </a:defRPr>
            </a:lvl4pPr>
            <a:lvl5pPr marL="2024070" indent="-224897">
              <a:defRPr>
                <a:solidFill>
                  <a:schemeClr val="tx1"/>
                </a:solidFill>
                <a:latin typeface="Arial" charset="0"/>
              </a:defRPr>
            </a:lvl5pPr>
            <a:lvl6pPr marL="2473863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3657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3450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3244" indent="-2248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B26ECEC-B631-47BD-B0FB-6026B8915709}" type="slidenum">
              <a:rPr lang="en-US" altLang="en-US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0AB-E1E5-4405-AF53-E266B67F706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0FC-3968-4C81-BCA6-83C15AE99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3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0AB-E1E5-4405-AF53-E266B67F706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0FC-3968-4C81-BCA6-83C15AE99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0AB-E1E5-4405-AF53-E266B67F706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0FC-3968-4C81-BCA6-83C15AE99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95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74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B7D2B-46C6-4DDB-BDD7-AD828382B1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39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8B3F5-6FC3-44C8-9C4B-5EAF7F7416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297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CE5A5-0552-4DF3-AE11-D442823F8D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3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FDE7B-A32B-4567-898C-5C11F1A4A1B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489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1F5E8-B27C-4C41-8D81-BC199AA2F60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029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0FE80-38DF-4EA4-9963-BB2DB95327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618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463BF-C8D3-4E5B-90C3-CAECC53AEE8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03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049E8-E2AA-487D-86F0-1EF8D7E732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5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0AB-E1E5-4405-AF53-E266B67F706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0FC-3968-4C81-BCA6-83C15AE99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133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29592-A7EC-4728-AA3C-B857D738E05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946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BA9AF-33D8-4F11-8C5D-181D695FB8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038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4C9A8-E251-428F-AEF9-9EA8511BA58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7705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F60E2-CDFF-40ED-B9A4-B6476E5FC80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0948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88ED5-61E4-4941-BF4B-7CC6969F9CF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3536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B28B0-D734-4E93-B24D-0A1852DB40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262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2C6B3-201C-4CCA-BBFC-88849B2509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936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AD1DA-FF05-45C2-88C7-9D422A69DB1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47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0AB-E1E5-4405-AF53-E266B67F706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0FC-3968-4C81-BCA6-83C15AE99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6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0AB-E1E5-4405-AF53-E266B67F706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0FC-3968-4C81-BCA6-83C15AE99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1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0AB-E1E5-4405-AF53-E266B67F706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0FC-3968-4C81-BCA6-83C15AE99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0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0AB-E1E5-4405-AF53-E266B67F706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0FC-3968-4C81-BCA6-83C15AE99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0AB-E1E5-4405-AF53-E266B67F706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0FC-3968-4C81-BCA6-83C15AE99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4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0AB-E1E5-4405-AF53-E266B67F706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0FC-3968-4C81-BCA6-83C15AE99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7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CE0AB-E1E5-4405-AF53-E266B67F706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0FC-3968-4C81-BCA6-83C15AE99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3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CE0AB-E1E5-4405-AF53-E266B67F7060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5F0FC-3968-4C81-BCA6-83C15AE99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5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63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522A7B-0E0E-4B69-A027-FB7A43EC4F2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4795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1116"/>
            <a:ext cx="8534399" cy="677688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prior" panose="02000400000000000000" pitchFamily="2" charset="0"/>
                <a:cs typeface="Aharoni" panose="02010803020104030203" pitchFamily="2" charset="-79"/>
              </a:rPr>
              <a:t>Subatomic Particles</a:t>
            </a:r>
          </a:p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prior" panose="02000400000000000000" pitchFamily="2" charset="0"/>
                <a:cs typeface="Aharoni" panose="02010803020104030203" pitchFamily="2" charset="-79"/>
              </a:rPr>
              <a:t>And Isotopes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prior" panose="02000400000000000000" pitchFamily="2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34522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Lets look back at potassium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Bananas are a great source of potassium.</a:t>
            </a:r>
          </a:p>
          <a:p>
            <a:pPr>
              <a:defRPr/>
            </a:pPr>
            <a:r>
              <a:rPr lang="en-US" dirty="0" smtClean="0"/>
              <a:t>But which potassium does a banana have?</a:t>
            </a:r>
          </a:p>
          <a:p>
            <a:pPr lvl="1">
              <a:defRPr/>
            </a:pPr>
            <a:r>
              <a:rPr lang="en-US" dirty="0" smtClean="0"/>
              <a:t>All 3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0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Look at Potassium’s mass on the periodic table</a:t>
            </a:r>
          </a:p>
          <a:p>
            <a:pPr lvl="1">
              <a:defRPr/>
            </a:pPr>
            <a:r>
              <a:rPr lang="en-US" dirty="0" smtClean="0"/>
              <a:t>39.098 </a:t>
            </a:r>
            <a:r>
              <a:rPr lang="en-US" dirty="0" err="1" smtClean="0"/>
              <a:t>amu</a:t>
            </a:r>
            <a:endParaRPr lang="en-US" dirty="0" smtClean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 smtClean="0"/>
              <a:t>How do we have a mass on the PT of 39.098?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837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Potassium in a Banana</a:t>
            </a:r>
          </a:p>
          <a:p>
            <a:pPr lvl="1">
              <a:defRPr/>
            </a:pPr>
            <a:r>
              <a:rPr lang="en-US" dirty="0" smtClean="0"/>
              <a:t>93.25% is Potassium  with 20 neutrons</a:t>
            </a:r>
          </a:p>
          <a:p>
            <a:pPr lvl="1">
              <a:defRPr/>
            </a:pPr>
            <a:r>
              <a:rPr lang="en-US" dirty="0" smtClean="0"/>
              <a:t>6.7302% is Potassium with 22 neutrons</a:t>
            </a:r>
          </a:p>
          <a:p>
            <a:pPr lvl="1">
              <a:defRPr/>
            </a:pPr>
            <a:r>
              <a:rPr lang="en-US" dirty="0" smtClean="0"/>
              <a:t>0.0117% is Potassium with 21 neutrons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Average 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mass on the periodic table is </a:t>
            </a:r>
          </a:p>
          <a:p>
            <a:pPr lvl="1">
              <a:defRPr/>
            </a:pPr>
            <a:r>
              <a:rPr lang="en-US" dirty="0" smtClean="0"/>
              <a:t>Average atomic mass</a:t>
            </a:r>
          </a:p>
          <a:p>
            <a:pPr>
              <a:defRPr/>
            </a:pPr>
            <a:r>
              <a:rPr lang="en-US" dirty="0" smtClean="0"/>
              <a:t>What does this mean?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Average of all the masses and their abundance of the isotopes of that element.</a:t>
            </a:r>
          </a:p>
        </p:txBody>
      </p:sp>
    </p:spTree>
    <p:extLst>
      <p:ext uri="{BB962C8B-B14F-4D97-AF65-F5344CB8AC3E}">
        <p14:creationId xmlns:p14="http://schemas.microsoft.com/office/powerpoint/2010/main" val="23760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Average 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34820" name="Picture 5" descr="http://www.chemistrytutorials.org/images/stories/atomic_structure/isotope_mas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465138"/>
            <a:ext cx="5581650" cy="971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7" descr="http://www.chemistrytutorials.org/images/stories/atomic_structure/isotope_mass.pn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133600"/>
            <a:ext cx="87550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347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Average 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Potassium Example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2400" u="sng" dirty="0" smtClean="0"/>
              <a:t>Isotope</a:t>
            </a:r>
            <a:r>
              <a:rPr lang="en-US" sz="2400" dirty="0" smtClean="0"/>
              <a:t>	</a:t>
            </a:r>
            <a:r>
              <a:rPr lang="en-US" sz="2400" u="sng" dirty="0" smtClean="0"/>
              <a:t>% </a:t>
            </a:r>
            <a:r>
              <a:rPr lang="en-US" sz="2400" u="sng" dirty="0" err="1" smtClean="0"/>
              <a:t>abund</a:t>
            </a:r>
            <a:r>
              <a:rPr lang="en-US" sz="2400" dirty="0" smtClean="0"/>
              <a:t>	</a:t>
            </a:r>
            <a:r>
              <a:rPr lang="en-US" sz="2400" u="sng" dirty="0" smtClean="0"/>
              <a:t>Mass</a:t>
            </a:r>
            <a:r>
              <a:rPr lang="en-US" sz="2400" dirty="0" smtClean="0"/>
              <a:t>		</a:t>
            </a:r>
            <a:r>
              <a:rPr lang="en-US" sz="2400" u="sng" dirty="0" smtClean="0"/>
              <a:t>portion of average</a:t>
            </a:r>
            <a:endParaRPr lang="en-US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      K-39	93.25%    x	  39	   =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 K-40	6.7302%  x	  40	   =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      K-41</a:t>
            </a:r>
            <a:r>
              <a:rPr lang="en-US" sz="2400" dirty="0"/>
              <a:t>	</a:t>
            </a:r>
            <a:r>
              <a:rPr lang="en-US" sz="2400" dirty="0" smtClean="0"/>
              <a:t>0.0117% x	  41	  =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smtClean="0"/>
              <a:t>					+_____________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859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Average Atomic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From classwork: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Isotope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307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Math used in this lab – example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/>
              <a:t>Let </a:t>
            </a:r>
            <a:r>
              <a:rPr lang="en-US" sz="2800" dirty="0" smtClean="0">
                <a:solidFill>
                  <a:srgbClr val="FFFF00"/>
                </a:solidFill>
              </a:rPr>
              <a:t>x </a:t>
            </a:r>
            <a:r>
              <a:rPr lang="en-US" sz="2800" dirty="0" smtClean="0"/>
              <a:t>= Pre 1982 pennies; let </a:t>
            </a:r>
            <a:r>
              <a:rPr lang="en-US" sz="2800" dirty="0" smtClean="0">
                <a:solidFill>
                  <a:srgbClr val="FFFF00"/>
                </a:solidFill>
              </a:rPr>
              <a:t>y </a:t>
            </a:r>
            <a:r>
              <a:rPr lang="en-US" sz="2800" dirty="0" smtClean="0"/>
              <a:t>= Post 1982 pennies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1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Subatomic Particle</a:t>
            </a:r>
            <a:br>
              <a:rPr lang="en-US" sz="4000" smtClean="0"/>
            </a:br>
            <a:endParaRPr lang="en-US" sz="4000" smtClean="0"/>
          </a:p>
        </p:txBody>
      </p:sp>
      <p:graphicFrame>
        <p:nvGraphicFramePr>
          <p:cNvPr id="47180" name="Group 7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06851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Particle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Symbol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Location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Charge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Mass (g)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Electron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e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-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Electron cloud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9.11x10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-28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Proton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p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+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Nucleus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1.673x10</a:t>
                      </a:r>
                      <a:r>
                        <a:rPr kumimoji="0" 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-24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Neutron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Nucleus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1.675x10</a:t>
                      </a:r>
                      <a:r>
                        <a:rPr kumimoji="0" lang="en-US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-24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96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How Atoms Differ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Atomic Number =   # p</a:t>
            </a:r>
            <a:r>
              <a:rPr lang="en-US" baseline="30000" dirty="0" smtClean="0">
                <a:solidFill>
                  <a:srgbClr val="FFFF00"/>
                </a:solidFill>
              </a:rPr>
              <a:t>+</a:t>
            </a:r>
            <a:r>
              <a:rPr lang="en-US" dirty="0" smtClean="0">
                <a:solidFill>
                  <a:srgbClr val="FFFF00"/>
                </a:solidFill>
              </a:rPr>
              <a:t> = # e</a:t>
            </a:r>
            <a:r>
              <a:rPr lang="en-US" baseline="30000" dirty="0" smtClean="0">
                <a:solidFill>
                  <a:srgbClr val="FFFF00"/>
                </a:solidFill>
              </a:rPr>
              <a:t>-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If we ever change the # of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p</a:t>
            </a:r>
            <a:r>
              <a:rPr lang="en-US" baseline="30000" dirty="0" smtClean="0">
                <a:solidFill>
                  <a:srgbClr val="FFFF00"/>
                </a:solidFill>
              </a:rPr>
              <a:t>+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   new element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e</a:t>
            </a:r>
            <a:r>
              <a:rPr lang="en-US" baseline="30000" dirty="0" smtClean="0">
                <a:solidFill>
                  <a:srgbClr val="FFFF00"/>
                </a:solidFill>
                <a:sym typeface="Wingdings" pitchFamily="2" charset="2"/>
              </a:rPr>
              <a:t>-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   same element of different charge</a:t>
            </a:r>
          </a:p>
          <a:p>
            <a:pPr eaLnBrk="1" hangingPunct="1">
              <a:defRPr/>
            </a:pPr>
            <a:endParaRPr lang="en-US" dirty="0" smtClean="0">
              <a:solidFill>
                <a:srgbClr val="FFFF00"/>
              </a:solidFill>
              <a:sym typeface="Wingdings" pitchFamily="2" charset="2"/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>
              <a:defRPr/>
            </a:pPr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23556" name="Picture 7" descr="http://misterguch.brinkster.net/subatomicparticl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495800"/>
            <a:ext cx="38481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1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Complete the following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75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961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Element</a:t>
                      </a:r>
                      <a:endParaRPr lang="en-US" sz="20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Atomic Number</a:t>
                      </a:r>
                      <a:endParaRPr lang="en-US" sz="1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Protons</a:t>
                      </a:r>
                      <a:endParaRPr lang="en-US" sz="1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Electron</a:t>
                      </a:r>
                      <a:endParaRPr lang="en-US" sz="1800" dirty="0"/>
                    </a:p>
                  </a:txBody>
                  <a:tcPr marT="45688" marB="45688"/>
                </a:tc>
              </a:tr>
              <a:tr h="9447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Pb</a:t>
                      </a:r>
                      <a:endParaRPr lang="en-US" sz="2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82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T="45688" marB="45688"/>
                </a:tc>
              </a:tr>
              <a:tr h="94474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T="45688" marB="45688"/>
                </a:tc>
              </a:tr>
              <a:tr h="944744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</a:t>
                      </a:r>
                    </a:p>
                    <a:p>
                      <a:pPr algn="ctr"/>
                      <a:endParaRPr lang="en-US" sz="2800" dirty="0" smtClean="0"/>
                    </a:p>
                  </a:txBody>
                  <a:tcPr marT="45688" marB="45688"/>
                </a:tc>
              </a:tr>
              <a:tr h="94474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Pt</a:t>
                      </a:r>
                      <a:endParaRPr lang="en-US" sz="2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78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marT="45688" marB="45688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</a:txBody>
                  <a:tcPr marT="45688" marB="4568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3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Atomic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Definition – the mass of an element determined from the sum of the #p</a:t>
            </a:r>
            <a:r>
              <a:rPr lang="en-US" baseline="30000" dirty="0" smtClean="0">
                <a:solidFill>
                  <a:srgbClr val="FFFF00"/>
                </a:solidFill>
              </a:rPr>
              <a:t>+</a:t>
            </a:r>
            <a:r>
              <a:rPr lang="en-US" dirty="0" smtClean="0">
                <a:solidFill>
                  <a:srgbClr val="FFFF00"/>
                </a:solidFill>
              </a:rPr>
              <a:t> and #n</a:t>
            </a:r>
            <a:r>
              <a:rPr lang="en-US" baseline="30000" dirty="0" smtClean="0">
                <a:solidFill>
                  <a:srgbClr val="FFFF00"/>
                </a:solidFill>
              </a:rPr>
              <a:t>0</a:t>
            </a:r>
            <a:endParaRPr lang="en-US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25604" name="Picture 2" descr="http://chemwiki.ucdavis.edu/@api/deki/files/7487/=He_Ato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0"/>
            <a:ext cx="3657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6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Can Atomic mass Differ?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YES!!!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Isotope – </a:t>
            </a:r>
            <a:r>
              <a:rPr lang="en-US" dirty="0" smtClean="0">
                <a:solidFill>
                  <a:srgbClr val="FFFF00"/>
                </a:solidFill>
              </a:rPr>
              <a:t>same element of different mass</a:t>
            </a:r>
          </a:p>
          <a:p>
            <a:pPr lvl="1" eaLnBrk="1" hangingPunct="1">
              <a:defRPr/>
            </a:pPr>
            <a:r>
              <a:rPr lang="en-US" dirty="0" smtClean="0"/>
              <a:t>How???</a:t>
            </a:r>
          </a:p>
          <a:p>
            <a:pPr lvl="2" eaLnBrk="1" hangingPunct="1">
              <a:defRPr/>
            </a:pPr>
            <a:r>
              <a:rPr lang="en-US" dirty="0" smtClean="0"/>
              <a:t>Remember – if change # p</a:t>
            </a:r>
            <a:r>
              <a:rPr lang="en-US" baseline="30000" dirty="0" smtClean="0"/>
              <a:t>+</a:t>
            </a:r>
            <a:r>
              <a:rPr lang="en-US" dirty="0" smtClean="0"/>
              <a:t> then change element</a:t>
            </a:r>
          </a:p>
          <a:p>
            <a:pPr lvl="2" eaLnBrk="1" hangingPunct="1">
              <a:defRPr/>
            </a:pPr>
            <a:r>
              <a:rPr lang="en-US" dirty="0" smtClean="0"/>
              <a:t>What if change # n</a:t>
            </a:r>
            <a:r>
              <a:rPr lang="en-US" baseline="30000" dirty="0" smtClean="0"/>
              <a:t>0</a:t>
            </a:r>
            <a:r>
              <a:rPr lang="en-US" dirty="0" smtClean="0"/>
              <a:t>?  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different mass!!</a:t>
            </a:r>
            <a:endParaRPr lang="en-US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6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Isotopes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3 types of potassium</a:t>
            </a:r>
          </a:p>
          <a:p>
            <a:pPr lvl="1" eaLnBrk="1" hangingPunct="1">
              <a:defRPr/>
            </a:pPr>
            <a:r>
              <a:rPr lang="en-US" dirty="0" smtClean="0"/>
              <a:t>All have 19 protons </a:t>
            </a:r>
            <a:r>
              <a:rPr lang="en-US" dirty="0" smtClean="0">
                <a:sym typeface="Wingdings" pitchFamily="2" charset="2"/>
              </a:rPr>
              <a:t> cannot change these</a:t>
            </a:r>
          </a:p>
          <a:p>
            <a:pPr lvl="1" eaLnBrk="1" hangingPunct="1">
              <a:defRPr/>
            </a:pPr>
            <a:r>
              <a:rPr lang="en-US" dirty="0" smtClean="0">
                <a:sym typeface="Wingdings" pitchFamily="2" charset="2"/>
              </a:rPr>
              <a:t>1 has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20</a:t>
            </a:r>
            <a:r>
              <a:rPr lang="en-US" dirty="0" smtClean="0">
                <a:sym typeface="Wingdings" pitchFamily="2" charset="2"/>
              </a:rPr>
              <a:t> neutrons</a:t>
            </a:r>
          </a:p>
          <a:p>
            <a:pPr lvl="1" eaLnBrk="1" hangingPunct="1">
              <a:defRPr/>
            </a:pPr>
            <a:r>
              <a:rPr lang="en-US" dirty="0" smtClean="0">
                <a:sym typeface="Wingdings" pitchFamily="2" charset="2"/>
              </a:rPr>
              <a:t>1 has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21</a:t>
            </a:r>
            <a:r>
              <a:rPr lang="en-US" dirty="0" smtClean="0">
                <a:sym typeface="Wingdings" pitchFamily="2" charset="2"/>
              </a:rPr>
              <a:t> neutrons and </a:t>
            </a:r>
          </a:p>
          <a:p>
            <a:pPr lvl="1" eaLnBrk="1" hangingPunct="1">
              <a:defRPr/>
            </a:pPr>
            <a:r>
              <a:rPr lang="en-US" dirty="0" smtClean="0">
                <a:sym typeface="Wingdings" pitchFamily="2" charset="2"/>
              </a:rPr>
              <a:t>1 has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22</a:t>
            </a:r>
            <a:r>
              <a:rPr lang="en-US" dirty="0" smtClean="0">
                <a:sym typeface="Wingdings" pitchFamily="2" charset="2"/>
              </a:rPr>
              <a:t> neutrons</a:t>
            </a:r>
          </a:p>
          <a:p>
            <a:pPr lvl="1" eaLnBrk="1" hangingPunct="1">
              <a:defRPr/>
            </a:pPr>
            <a:endParaRPr lang="en-US" dirty="0"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dirty="0" smtClean="0">
                <a:sym typeface="Wingdings" pitchFamily="2" charset="2"/>
              </a:rPr>
              <a:t>Atoms like these with the same number of protons but different number of neutrons are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isotopes!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61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Isotope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Determine the number of p</a:t>
            </a:r>
            <a:r>
              <a:rPr lang="en-US" baseline="30000" dirty="0" smtClean="0"/>
              <a:t>+</a:t>
            </a:r>
            <a:r>
              <a:rPr lang="en-US" dirty="0" smtClean="0"/>
              <a:t>, n</a:t>
            </a:r>
            <a:r>
              <a:rPr lang="en-US" baseline="30000" dirty="0" smtClean="0"/>
              <a:t>0</a:t>
            </a:r>
            <a:r>
              <a:rPr lang="en-US" dirty="0" smtClean="0"/>
              <a:t>, e</a:t>
            </a:r>
            <a:r>
              <a:rPr lang="en-US" baseline="30000" dirty="0" smtClean="0"/>
              <a:t>-</a:t>
            </a:r>
            <a:r>
              <a:rPr lang="en-US" dirty="0" smtClean="0"/>
              <a:t> for the following isotopes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200400"/>
          <a:ext cx="8153400" cy="3382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64007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Element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Atomic number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Atomic Mass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Protons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Electrons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Neutrons</a:t>
                      </a:r>
                      <a:endParaRPr lang="en-US" sz="1800" dirty="0"/>
                    </a:p>
                  </a:txBody>
                  <a:tcPr marT="45715" marB="45715"/>
                </a:tc>
              </a:tr>
              <a:tr h="4571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Neon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</a:tr>
              <a:tr h="4571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Calcium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46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</a:tr>
              <a:tr h="4571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Oxygen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</a:tr>
              <a:tr h="4571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Iron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26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57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</a:tr>
              <a:tr h="4571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Zinc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64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</a:tr>
              <a:tr h="45714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Mercury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204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72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Symbols of Isotopes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Nuclide symbol</a:t>
            </a:r>
            <a:endParaRPr lang="en-US" sz="3600" dirty="0"/>
          </a:p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000" y="3657600"/>
            <a:ext cx="4041775" cy="639763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Hyphen notation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2000" y="4343400"/>
            <a:ext cx="4041775" cy="1858963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Silicon - 28</a:t>
            </a:r>
          </a:p>
          <a:p>
            <a:pPr>
              <a:defRPr/>
            </a:pPr>
            <a:r>
              <a:rPr lang="en-US" sz="3600" dirty="0" smtClean="0"/>
              <a:t>Si - 28</a:t>
            </a:r>
            <a:endParaRPr lang="en-US" sz="3600" dirty="0"/>
          </a:p>
        </p:txBody>
      </p:sp>
      <p:pic>
        <p:nvPicPr>
          <p:cNvPr id="29703" name="Picture 2" descr="http://www.kss.sd23.bc.ca/staff/jstracha/physics_11/course_material/unit9/U09L01/typical_ato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7" t="21788" r="25237"/>
          <a:stretch>
            <a:fillRect/>
          </a:stretch>
        </p:blipFill>
        <p:spPr bwMode="auto">
          <a:xfrm>
            <a:off x="4495800" y="1143000"/>
            <a:ext cx="4046538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9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394</Words>
  <Application>Microsoft Office PowerPoint</Application>
  <PresentationFormat>On-screen Show (4:3)</PresentationFormat>
  <Paragraphs>141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Orbit</vt:lpstr>
      <vt:lpstr>PowerPoint Presentation</vt:lpstr>
      <vt:lpstr>Subatomic Particle </vt:lpstr>
      <vt:lpstr>How Atoms Differ</vt:lpstr>
      <vt:lpstr>Complete the following table</vt:lpstr>
      <vt:lpstr>Atomic mass</vt:lpstr>
      <vt:lpstr>Can Atomic mass Differ?</vt:lpstr>
      <vt:lpstr>Isotopes</vt:lpstr>
      <vt:lpstr>Isotope </vt:lpstr>
      <vt:lpstr>Symbols of Isotopes </vt:lpstr>
      <vt:lpstr>Isotopes</vt:lpstr>
      <vt:lpstr>Isotopes</vt:lpstr>
      <vt:lpstr>Isotopes</vt:lpstr>
      <vt:lpstr>Average Atomic Mass</vt:lpstr>
      <vt:lpstr>Average atomic mass</vt:lpstr>
      <vt:lpstr>Average Atomic Mass</vt:lpstr>
      <vt:lpstr>Average Atomic Example </vt:lpstr>
      <vt:lpstr>Isotope 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Herschler</dc:creator>
  <cp:lastModifiedBy>Kristen Herschler</cp:lastModifiedBy>
  <cp:revision>1</cp:revision>
  <dcterms:created xsi:type="dcterms:W3CDTF">2013-08-13T18:55:35Z</dcterms:created>
  <dcterms:modified xsi:type="dcterms:W3CDTF">2013-08-13T19:00:00Z</dcterms:modified>
</cp:coreProperties>
</file>